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4" r:id="rId5"/>
    <p:sldMasterId id="2147483678" r:id="rId6"/>
    <p:sldMasterId id="2147483680" r:id="rId7"/>
    <p:sldMasterId id="2147483682" r:id="rId8"/>
  </p:sldMasterIdLst>
  <p:notesMasterIdLst>
    <p:notesMasterId r:id="rId20"/>
  </p:notesMasterIdLst>
  <p:sldIdLst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9" r:id="rId19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2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C15275-4496-B91C-B635-9587CD310194}" v="32" dt="2022-09-15T16:26:56.98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>
      <p:cViewPr varScale="1">
        <p:scale>
          <a:sx n="67" d="100"/>
          <a:sy n="67" d="100"/>
        </p:scale>
        <p:origin x="57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Reetz" userId="S::breetz2@unl.edu::a4bde1d8-adc8-4e02-be53-20737bc5965c" providerId="AD" clId="Web-{4DC15275-4496-B91C-B635-9587CD310194}"/>
    <pc:docChg chg="modSld">
      <pc:chgData name="Brian Reetz" userId="S::breetz2@unl.edu::a4bde1d8-adc8-4e02-be53-20737bc5965c" providerId="AD" clId="Web-{4DC15275-4496-B91C-B635-9587CD310194}" dt="2022-09-15T16:26:53.216" v="30" actId="20577"/>
      <pc:docMkLst>
        <pc:docMk/>
      </pc:docMkLst>
      <pc:sldChg chg="modSp">
        <pc:chgData name="Brian Reetz" userId="S::breetz2@unl.edu::a4bde1d8-adc8-4e02-be53-20737bc5965c" providerId="AD" clId="Web-{4DC15275-4496-B91C-B635-9587CD310194}" dt="2022-09-15T16:26:53.216" v="30" actId="20577"/>
        <pc:sldMkLst>
          <pc:docMk/>
          <pc:sldMk cId="106757501" sldId="269"/>
        </pc:sldMkLst>
        <pc:spChg chg="mod">
          <ac:chgData name="Brian Reetz" userId="S::breetz2@unl.edu::a4bde1d8-adc8-4e02-be53-20737bc5965c" providerId="AD" clId="Web-{4DC15275-4496-B91C-B635-9587CD310194}" dt="2022-09-15T16:26:53.216" v="30" actId="20577"/>
          <ac:spMkLst>
            <pc:docMk/>
            <pc:sldMk cId="106757501" sldId="269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4E925-EB03-FB44-A04C-31390A899C3B}" type="datetimeFigureOut">
              <a:rPr lang="en-US" smtClean="0"/>
              <a:t>9/15/2022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5F5B4-8380-B046-948F-1E70D20537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290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>
            <a:spLocks noGrp="1"/>
          </p:cNvSpPr>
          <p:nvPr>
            <p:ph type="title" hasCustomPrompt="1"/>
          </p:nvPr>
        </p:nvSpPr>
        <p:spPr>
          <a:xfrm>
            <a:off x="3803651" y="3609563"/>
            <a:ext cx="12496800" cy="4089428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14000"/>
              </a:lnSpc>
              <a:defRPr sz="14000" b="1" i="0">
                <a:solidFill>
                  <a:srgbClr val="E72000"/>
                </a:solidFill>
                <a:latin typeface="URW Grotesk T Bold Condensed" charset="0"/>
                <a:ea typeface="URW Grotesk T Bold Condensed" charset="0"/>
                <a:cs typeface="URW Grotesk T Bold Condense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7118351" y="7698991"/>
            <a:ext cx="5867400" cy="685800"/>
          </a:xfrm>
          <a:prstGeom prst="rect">
            <a:avLst/>
          </a:prstGeom>
        </p:spPr>
        <p:txBody>
          <a:bodyPr/>
          <a:lstStyle>
            <a:lvl1pPr algn="ctr">
              <a:defRPr sz="3600" b="0" i="0">
                <a:latin typeface="URW Grotesk T Light Condensed" charset="0"/>
                <a:ea typeface="URW Grotesk T Light Condensed" charset="0"/>
                <a:cs typeface="URW Grotesk T Light Condensed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27450" y="9464675"/>
            <a:ext cx="12573000" cy="6858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Add Caption here</a:t>
            </a:r>
          </a:p>
        </p:txBody>
      </p:sp>
    </p:spTree>
    <p:extLst>
      <p:ext uri="{BB962C8B-B14F-4D97-AF65-F5344CB8AC3E}">
        <p14:creationId xmlns:p14="http://schemas.microsoft.com/office/powerpoint/2010/main" val="67733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9482E-6 -4.50463E-6 L -1.59482E-6 -0.08083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42" presetClass="path" presetSubtype="0" accel="50000" decel="50000" fill="hold" nodeType="afterEffect">
                  <p:stCondLst>
                    <p:cond delay="0"/>
                  </p:stCondLst>
                  <p:childTnLst>
                    <p:animMotion origin="layout" path="M -1.59482E-6 -4.50463E-6 L -1.59482E-6 -0.08083 " pathEditMode="relative" rAng="0" ptsTypes="AA">
                      <p:cBhvr>
                        <p:cTn dur="8000" fill="hold"/>
                        <p:tgtEl>
                          <p:spTgt spid="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4042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6"/>
          <p:cNvSpPr>
            <a:spLocks noGrp="1"/>
          </p:cNvSpPr>
          <p:nvPr>
            <p:ph type="title" hasCustomPrompt="1"/>
          </p:nvPr>
        </p:nvSpPr>
        <p:spPr>
          <a:xfrm>
            <a:off x="333375" y="496888"/>
            <a:ext cx="6518275" cy="509587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bg1"/>
                </a:solidFill>
                <a:latin typeface="URW Grotesk T" charset="0"/>
                <a:ea typeface="URW Grotesk T" charset="0"/>
                <a:cs typeface="URW Grotesk 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itle 16"/>
          <p:cNvSpPr txBox="1">
            <a:spLocks/>
          </p:cNvSpPr>
          <p:nvPr userDrawn="1"/>
        </p:nvSpPr>
        <p:spPr>
          <a:xfrm>
            <a:off x="13252450" y="496887"/>
            <a:ext cx="6518275" cy="509587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bg1"/>
                </a:solidFill>
                <a:latin typeface="URW Grotesk T" charset="0"/>
                <a:ea typeface="URW Grotesk T" charset="0"/>
                <a:cs typeface="URW Grotesk T" charset="0"/>
              </a:defRPr>
            </a:lvl1pPr>
          </a:lstStyle>
          <a:p>
            <a:pPr algn="r"/>
            <a:r>
              <a:rPr lang="en-US" sz="3200" b="0" i="0" kern="0" dirty="0">
                <a:latin typeface="URW Grotesk T Light Condensed" charset="0"/>
                <a:ea typeface="URW Grotesk T Light Condensed" charset="0"/>
                <a:cs typeface="URW Grotesk T Light Condensed" charset="0"/>
              </a:rPr>
              <a:t>Click to edit text</a:t>
            </a:r>
          </a:p>
        </p:txBody>
      </p:sp>
      <p:sp>
        <p:nvSpPr>
          <p:cNvPr id="5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2279650" y="3375231"/>
            <a:ext cx="16078200" cy="4558091"/>
          </a:xfrm>
          <a:prstGeom prst="rect">
            <a:avLst/>
          </a:prstGeom>
        </p:spPr>
        <p:txBody>
          <a:bodyPr/>
          <a:lstStyle>
            <a:lvl1pPr>
              <a:defRPr sz="6000" b="0" i="0">
                <a:latin typeface="URW Grotesk Light" charset="0"/>
                <a:ea typeface="URW Grotesk Light" charset="0"/>
                <a:cs typeface="URW Grotesk Light" charset="0"/>
              </a:defRPr>
            </a:lvl1pPr>
            <a:lvl2pPr>
              <a:defRPr sz="6000" b="0" i="0">
                <a:latin typeface="URW Grotesk Light" charset="0"/>
                <a:ea typeface="URW Grotesk Light" charset="0"/>
                <a:cs typeface="URW Grotesk Light" charset="0"/>
              </a:defRPr>
            </a:lvl2pPr>
            <a:lvl3pPr>
              <a:defRPr sz="6000" b="0" i="0">
                <a:latin typeface="URW Grotesk Light" charset="0"/>
                <a:ea typeface="URW Grotesk Light" charset="0"/>
                <a:cs typeface="URW Grotesk Light" charset="0"/>
              </a:defRPr>
            </a:lvl3pPr>
            <a:lvl4pPr>
              <a:defRPr sz="6000" b="0" i="0">
                <a:latin typeface="URW Grotesk Light" charset="0"/>
                <a:ea typeface="URW Grotesk Light" charset="0"/>
                <a:cs typeface="URW Grotesk Light" charset="0"/>
              </a:defRPr>
            </a:lvl4pPr>
            <a:lvl5pPr>
              <a:defRPr sz="6000" b="0" i="0">
                <a:latin typeface="URW Grotesk Light" charset="0"/>
                <a:ea typeface="URW Grotesk Light" charset="0"/>
                <a:cs typeface="URW Grotesk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9500850" y="10482263"/>
            <a:ext cx="407988" cy="60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2EC5C7E-BD6E-674A-84A5-3CE800E131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27450" y="9464675"/>
            <a:ext cx="12573000" cy="6858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Add Caption here</a:t>
            </a:r>
          </a:p>
        </p:txBody>
      </p:sp>
    </p:spTree>
    <p:extLst>
      <p:ext uri="{BB962C8B-B14F-4D97-AF65-F5344CB8AC3E}">
        <p14:creationId xmlns:p14="http://schemas.microsoft.com/office/powerpoint/2010/main" val="124445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9482E-6 -4.50463E-6 L -1.59482E-6 -0.08083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path" presetSubtype="0" accel="50000" decel="50000" fill="hold" nodeType="afterEffect">
                  <p:stCondLst>
                    <p:cond delay="0"/>
                  </p:stCondLst>
                  <p:childTnLst>
                    <p:animMotion origin="layout" path="M -1.59482E-6 -4.50463E-6 L -1.59482E-6 -0.08083 " pathEditMode="relative" rAng="0" ptsTypes="AA">
                      <p:cBhvr>
                        <p:cTn dur="8000" fill="hold"/>
                        <p:tgtEl>
                          <p:spTgt spid="8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4042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>
            <a:spLocks noGrp="1"/>
          </p:cNvSpPr>
          <p:nvPr>
            <p:ph type="title" hasCustomPrompt="1"/>
          </p:nvPr>
        </p:nvSpPr>
        <p:spPr>
          <a:xfrm>
            <a:off x="3803651" y="3609563"/>
            <a:ext cx="12496800" cy="4089428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14000"/>
              </a:lnSpc>
              <a:defRPr sz="14000" b="1" i="0">
                <a:solidFill>
                  <a:srgbClr val="E72000"/>
                </a:solidFill>
                <a:latin typeface="URW Grotesk T Bold Condensed" charset="0"/>
                <a:ea typeface="URW Grotesk T Bold Condensed" charset="0"/>
                <a:cs typeface="URW Grotesk T Bold Condense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7118351" y="7698991"/>
            <a:ext cx="5867400" cy="685800"/>
          </a:xfrm>
          <a:prstGeom prst="rect">
            <a:avLst/>
          </a:prstGeom>
        </p:spPr>
        <p:txBody>
          <a:bodyPr/>
          <a:lstStyle>
            <a:lvl1pPr algn="ctr">
              <a:defRPr sz="3600" b="0" i="0">
                <a:latin typeface="URW Grotesk T Light Condensed" charset="0"/>
                <a:ea typeface="URW Grotesk T Light Condensed" charset="0"/>
                <a:cs typeface="URW Grotesk T Light Condensed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7537450" y="209564"/>
            <a:ext cx="5029200" cy="11874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LOCKUP (reversed / .PDF RGB version)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27450" y="9464675"/>
            <a:ext cx="12573000" cy="685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Add Caption here</a:t>
            </a:r>
          </a:p>
        </p:txBody>
      </p:sp>
    </p:spTree>
    <p:extLst>
      <p:ext uri="{BB962C8B-B14F-4D97-AF65-F5344CB8AC3E}">
        <p14:creationId xmlns:p14="http://schemas.microsoft.com/office/powerpoint/2010/main" val="72687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9482E-6 -4.50463E-6 L -1.59482E-6 -0.08083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42" presetClass="path" presetSubtype="0" accel="50000" decel="50000" fill="hold" nodeType="afterEffect">
                  <p:stCondLst>
                    <p:cond delay="0"/>
                  </p:stCondLst>
                  <p:childTnLst>
                    <p:animMotion origin="layout" path="M -1.59482E-6 -4.50463E-6 L -1.59482E-6 -0.08083 " pathEditMode="relative" rAng="0" ptsTypes="AA">
                      <p:cBhvr>
                        <p:cTn dur="8000" fill="hold"/>
                        <p:tgtEl>
                          <p:spTgt spid="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4042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L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6"/>
          <p:cNvSpPr>
            <a:spLocks noGrp="1"/>
          </p:cNvSpPr>
          <p:nvPr>
            <p:ph type="title" hasCustomPrompt="1"/>
          </p:nvPr>
        </p:nvSpPr>
        <p:spPr>
          <a:xfrm>
            <a:off x="333375" y="496888"/>
            <a:ext cx="6518275" cy="509587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bg1"/>
                </a:solidFill>
                <a:latin typeface="URW Grotesk T" charset="0"/>
                <a:ea typeface="URW Grotesk T" charset="0"/>
                <a:cs typeface="URW Grotesk 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itle 16"/>
          <p:cNvSpPr txBox="1">
            <a:spLocks/>
          </p:cNvSpPr>
          <p:nvPr userDrawn="1"/>
        </p:nvSpPr>
        <p:spPr>
          <a:xfrm>
            <a:off x="13252450" y="496887"/>
            <a:ext cx="6518275" cy="509587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bg1"/>
                </a:solidFill>
                <a:latin typeface="URW Grotesk T" charset="0"/>
                <a:ea typeface="URW Grotesk T" charset="0"/>
                <a:cs typeface="URW Grotesk T" charset="0"/>
              </a:defRPr>
            </a:lvl1pPr>
          </a:lstStyle>
          <a:p>
            <a:pPr algn="r"/>
            <a:r>
              <a:rPr lang="en-US" sz="3200" b="0" i="0" kern="0" dirty="0">
                <a:latin typeface="URW Grotesk T Light Condensed" charset="0"/>
                <a:ea typeface="URW Grotesk T Light Condensed" charset="0"/>
                <a:cs typeface="URW Grotesk T Light Condensed" charset="0"/>
              </a:rPr>
              <a:t>Click to edit text</a:t>
            </a:r>
          </a:p>
        </p:txBody>
      </p:sp>
      <p:sp>
        <p:nvSpPr>
          <p:cNvPr id="5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2279650" y="3375231"/>
            <a:ext cx="16078200" cy="4558091"/>
          </a:xfrm>
          <a:prstGeom prst="rect">
            <a:avLst/>
          </a:prstGeom>
        </p:spPr>
        <p:txBody>
          <a:bodyPr/>
          <a:lstStyle>
            <a:lvl1pPr>
              <a:defRPr sz="6000" b="0" i="0">
                <a:latin typeface="URW Grotesk Light" charset="0"/>
                <a:ea typeface="URW Grotesk Light" charset="0"/>
                <a:cs typeface="URW Grotesk Light" charset="0"/>
              </a:defRPr>
            </a:lvl1pPr>
            <a:lvl2pPr>
              <a:defRPr sz="6000" b="0" i="0">
                <a:latin typeface="URW Grotesk Light" charset="0"/>
                <a:ea typeface="URW Grotesk Light" charset="0"/>
                <a:cs typeface="URW Grotesk Light" charset="0"/>
              </a:defRPr>
            </a:lvl2pPr>
            <a:lvl3pPr>
              <a:defRPr sz="6000" b="0" i="0">
                <a:latin typeface="URW Grotesk Light" charset="0"/>
                <a:ea typeface="URW Grotesk Light" charset="0"/>
                <a:cs typeface="URW Grotesk Light" charset="0"/>
              </a:defRPr>
            </a:lvl3pPr>
            <a:lvl4pPr>
              <a:defRPr sz="6000" b="0" i="0">
                <a:latin typeface="URW Grotesk Light" charset="0"/>
                <a:ea typeface="URW Grotesk Light" charset="0"/>
                <a:cs typeface="URW Grotesk Light" charset="0"/>
              </a:defRPr>
            </a:lvl4pPr>
            <a:lvl5pPr>
              <a:defRPr sz="6000" b="0" i="0">
                <a:latin typeface="URW Grotesk Light" charset="0"/>
                <a:ea typeface="URW Grotesk Light" charset="0"/>
                <a:cs typeface="URW Grotesk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7537450" y="209564"/>
            <a:ext cx="5029200" cy="11874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LOCKUP (reversed / .PDF RGB version)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9500850" y="10482263"/>
            <a:ext cx="407988" cy="60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2EC5C7E-BD6E-674A-84A5-3CE800E131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27450" y="9464675"/>
            <a:ext cx="12573000" cy="685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Add Caption here</a:t>
            </a:r>
          </a:p>
        </p:txBody>
      </p:sp>
    </p:spTree>
    <p:extLst>
      <p:ext uri="{BB962C8B-B14F-4D97-AF65-F5344CB8AC3E}">
        <p14:creationId xmlns:p14="http://schemas.microsoft.com/office/powerpoint/2010/main" val="153339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9482E-6 -4.50463E-6 L -1.59482E-6 -0.08083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42" presetClass="path" presetSubtype="0" accel="50000" decel="50000" fill="hold" nodeType="afterEffect">
                  <p:stCondLst>
                    <p:cond delay="0"/>
                  </p:stCondLst>
                  <p:childTnLst>
                    <p:animMotion origin="layout" path="M -1.59482E-6 -4.50463E-6 L -1.59482E-6 -0.08083 " pathEditMode="relative" rAng="0" ptsTypes="AA">
                      <p:cBhvr>
                        <p:cTn dur="8000" fill="hold"/>
                        <p:tgtEl>
                          <p:spTgt spid="9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4042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>
            <a:spLocks noGrp="1"/>
          </p:cNvSpPr>
          <p:nvPr>
            <p:ph type="title" hasCustomPrompt="1"/>
          </p:nvPr>
        </p:nvSpPr>
        <p:spPr>
          <a:xfrm>
            <a:off x="3803651" y="3609563"/>
            <a:ext cx="12496800" cy="4089428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14000"/>
              </a:lnSpc>
              <a:defRPr sz="14000" b="1" i="0">
                <a:solidFill>
                  <a:schemeClr val="bg1"/>
                </a:solidFill>
                <a:latin typeface="URW Grotesk T Bold Condensed" charset="0"/>
                <a:ea typeface="URW Grotesk T Bold Condensed" charset="0"/>
                <a:cs typeface="URW Grotesk T Bold Condense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9500850" y="10482263"/>
            <a:ext cx="407988" cy="60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2EC5C7E-BD6E-674A-84A5-3CE800E131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0" y="10226675"/>
            <a:ext cx="8153400" cy="685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Caption here</a:t>
            </a:r>
          </a:p>
        </p:txBody>
      </p:sp>
    </p:spTree>
    <p:extLst>
      <p:ext uri="{BB962C8B-B14F-4D97-AF65-F5344CB8AC3E}">
        <p14:creationId xmlns:p14="http://schemas.microsoft.com/office/powerpoint/2010/main" val="49926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9482E-6 -4.50463E-6 L -1.59482E-6 -0.08083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42" presetClass="path" presetSubtype="0" accel="50000" decel="50000" fill="hold" nodeType="afterEffect">
                  <p:stCondLst>
                    <p:cond delay="0"/>
                  </p:stCondLst>
                  <p:childTnLst>
                    <p:animMotion origin="layout" path="M -1.59482E-6 -4.50463E-6 L -1.59482E-6 -0.08083 " pathEditMode="relative" rAng="0" ptsTypes="AA">
                      <p:cBhvr>
                        <p:cTn dur="8000" fill="hold"/>
                        <p:tgtEl>
                          <p:spTgt spid="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4042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- L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>
            <a:spLocks noGrp="1"/>
          </p:cNvSpPr>
          <p:nvPr>
            <p:ph type="title" hasCustomPrompt="1"/>
          </p:nvPr>
        </p:nvSpPr>
        <p:spPr>
          <a:xfrm>
            <a:off x="3803651" y="3609563"/>
            <a:ext cx="12496800" cy="4089428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14000"/>
              </a:lnSpc>
              <a:defRPr sz="14000" b="1" i="0">
                <a:solidFill>
                  <a:schemeClr val="bg1"/>
                </a:solidFill>
                <a:latin typeface="URW Grotesk T Bold Condensed" charset="0"/>
                <a:ea typeface="URW Grotesk T Bold Condensed" charset="0"/>
                <a:cs typeface="URW Grotesk T Bold Condense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7537450" y="209564"/>
            <a:ext cx="5029200" cy="11874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LOCKUP (reversed / .PDF RGB version)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9500850" y="10482263"/>
            <a:ext cx="407988" cy="60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2EC5C7E-BD6E-674A-84A5-3CE800E131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0" y="10226675"/>
            <a:ext cx="8153400" cy="685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Caption here</a:t>
            </a:r>
          </a:p>
        </p:txBody>
      </p:sp>
    </p:spTree>
    <p:extLst>
      <p:ext uri="{BB962C8B-B14F-4D97-AF65-F5344CB8AC3E}">
        <p14:creationId xmlns:p14="http://schemas.microsoft.com/office/powerpoint/2010/main" val="173362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9482E-6 -4.50463E-6 L -1.59482E-6 -0.08083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42" presetClass="path" presetSubtype="0" accel="50000" decel="50000" fill="hold" nodeType="afterEffect">
                  <p:stCondLst>
                    <p:cond delay="0"/>
                  </p:stCondLst>
                  <p:childTnLst>
                    <p:animMotion origin="layout" path="M -1.59482E-6 -4.50463E-6 L -1.59482E-6 -0.08083 " pathEditMode="relative" rAng="0" ptsTypes="AA">
                      <p:cBhvr>
                        <p:cTn dur="8000" fill="hold"/>
                        <p:tgtEl>
                          <p:spTgt spid="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4042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104100" cy="113093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17850" y="11522075"/>
            <a:ext cx="13868400" cy="685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Caption here</a:t>
            </a:r>
          </a:p>
        </p:txBody>
      </p:sp>
    </p:spTree>
    <p:extLst>
      <p:ext uri="{BB962C8B-B14F-4D97-AF65-F5344CB8AC3E}">
        <p14:creationId xmlns:p14="http://schemas.microsoft.com/office/powerpoint/2010/main" val="191849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072E-6 -4.94592E-6 L 4.2072E-6 -0.12277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path" presetSubtype="0" accel="50000" decel="50000" fill="hold" nodeType="afterEffect">
                  <p:stCondLst>
                    <p:cond delay="0"/>
                  </p:stCondLst>
                  <p:childTnLst>
                    <p:animMotion origin="layout" path="M 4.2072E-6 -4.94592E-6 L 4.2072E-6 -0.12277 " pathEditMode="relative" rAng="0" ptsTypes="AA">
                      <p:cBhvr>
                        <p:cTn dur="8000" fill="hold"/>
                        <p:tgtEl>
                          <p:spTgt spid="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6139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75850" cy="113093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0128250" y="0"/>
            <a:ext cx="9975850" cy="55784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128250" y="5721350"/>
            <a:ext cx="9975850" cy="55784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117850" y="11522075"/>
            <a:ext cx="13868400" cy="685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Caption here</a:t>
            </a:r>
          </a:p>
        </p:txBody>
      </p:sp>
    </p:spTree>
    <p:extLst>
      <p:ext uri="{BB962C8B-B14F-4D97-AF65-F5344CB8AC3E}">
        <p14:creationId xmlns:p14="http://schemas.microsoft.com/office/powerpoint/2010/main" val="44393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072E-6 -4.94592E-6 L 4.2072E-6 -0.12277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42" presetClass="path" presetSubtype="0" accel="50000" decel="50000" fill="hold" nodeType="afterEffect">
                  <p:stCondLst>
                    <p:cond delay="0"/>
                  </p:stCondLst>
                  <p:childTnLst>
                    <p:animMotion origin="layout" path="M 4.2072E-6 -4.94592E-6 L 4.2072E-6 -0.12277 " pathEditMode="relative" rAng="0" ptsTypes="AA">
                      <p:cBhvr>
                        <p:cTn dur="8000" fill="hold"/>
                        <p:tgtEl>
                          <p:spTgt spid="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6139"/>
                    </p:animMotion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emf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3085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950" y="10531475"/>
            <a:ext cx="1244200" cy="474761"/>
          </a:xfrm>
          <a:prstGeom prst="rect">
            <a:avLst/>
          </a:prstGeom>
        </p:spPr>
      </p:pic>
      <p:pic>
        <p:nvPicPr>
          <p:cNvPr id="7" name="Picture 6" descr="Nebraska_N_rev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50" y="315513"/>
            <a:ext cx="1143000" cy="10655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</p:sldLayoutIdLst>
  <p:hf sldNum="0" hdr="0" ftr="0" dt="0"/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20104096" cy="113085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950" y="10531475"/>
            <a:ext cx="1244200" cy="47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559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20104096" cy="113085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950" y="10531475"/>
            <a:ext cx="1244200" cy="474761"/>
          </a:xfrm>
          <a:prstGeom prst="rect">
            <a:avLst/>
          </a:prstGeom>
        </p:spPr>
      </p:pic>
      <p:pic>
        <p:nvPicPr>
          <p:cNvPr id="5" name="Picture 4" descr="Nebraska_N_rev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50" y="315513"/>
            <a:ext cx="1143000" cy="106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58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20104096" cy="113085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950" y="10531475"/>
            <a:ext cx="1244200" cy="47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4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437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vcbfoffice@unl.edu" TargetMode="External"/><Relationship Id="rId2" Type="http://schemas.openxmlformats.org/officeDocument/2006/relationships/hyperlink" Target="mailto:youthsafety@unl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bf.unl.edu/policies/youth-activity-safet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3651" y="3609563"/>
            <a:ext cx="12496800" cy="2349912"/>
          </a:xfrm>
        </p:spPr>
        <p:txBody>
          <a:bodyPr/>
          <a:lstStyle/>
          <a:p>
            <a:r>
              <a:rPr lang="en-US" sz="8000" dirty="0"/>
              <a:t>YOUTH SAFETY POLICY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251450" y="5807075"/>
            <a:ext cx="9677400" cy="2577716"/>
          </a:xfrm>
        </p:spPr>
        <p:txBody>
          <a:bodyPr/>
          <a:lstStyle/>
          <a:p>
            <a:r>
              <a:rPr lang="en-US" sz="4000" dirty="0"/>
              <a:t>Protecting Youth, Staff and Volunteers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078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50" y="2099967"/>
            <a:ext cx="6518275" cy="50958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INCIDENT FORM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en-US" sz="3000" dirty="0">
                <a:solidFill>
                  <a:srgbClr val="000000"/>
                </a:solidFill>
                <a:latin typeface="Minion"/>
                <a:ea typeface="ＭＳ Ｐゴシック"/>
                <a:cs typeface="+mn-cs"/>
              </a:rPr>
              <a:t>If an unplanned event or incident occurs during the Activity, an Incident Form must be completed and forwarded to the Risk Management Department within 24 hours of the incident.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771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225675"/>
            <a:ext cx="6518275" cy="50958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WHO TO CONTACT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sz="3000" dirty="0">
                <a:solidFill>
                  <a:srgbClr val="000000"/>
                </a:solidFill>
                <a:latin typeface="Minion"/>
                <a:ea typeface="ＭＳ Ｐゴシック"/>
                <a:cs typeface="+mn-cs"/>
              </a:rPr>
              <a:t>Hassan Ramzah, Assistant Vice Chancellor/Chief of Police</a:t>
            </a:r>
          </a:p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3000" dirty="0">
              <a:solidFill>
                <a:srgbClr val="000000"/>
              </a:solidFill>
              <a:latin typeface="Minion"/>
              <a:ea typeface="ＭＳ Ｐゴシック"/>
              <a:cs typeface="+mn-cs"/>
            </a:endParaRPr>
          </a:p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en-US" sz="3000" dirty="0">
                <a:solidFill>
                  <a:srgbClr val="000000"/>
                </a:solidFill>
                <a:latin typeface="Minion"/>
                <a:ea typeface="ＭＳ Ｐゴシック"/>
                <a:cs typeface="+mn-cs"/>
              </a:rPr>
              <a:t>Mary LaGrange, Interim Vice Chancellor, Business and Finance</a:t>
            </a:r>
          </a:p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3000" dirty="0">
              <a:solidFill>
                <a:srgbClr val="000000"/>
              </a:solidFill>
              <a:latin typeface="Minion"/>
              <a:ea typeface="ＭＳ Ｐゴシック"/>
              <a:cs typeface="+mn-cs"/>
              <a:hlinkClick r:id="rId2"/>
            </a:endParaRPr>
          </a:p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3000" dirty="0">
                <a:latin typeface="URW Grotesk Light"/>
                <a:ea typeface="ＭＳ Ｐゴシック"/>
                <a:cs typeface="+mn-cs"/>
                <a:hlinkClick r:id="rId3"/>
              </a:rPr>
              <a:t>vcbfoffice@unl.edu</a:t>
            </a:r>
            <a:r>
              <a:rPr lang="en-US" sz="3000" dirty="0">
                <a:latin typeface="URW Grotesk Light"/>
                <a:ea typeface="ＭＳ Ｐゴシック"/>
                <a:cs typeface="+mn-cs"/>
              </a:rPr>
              <a:t> </a:t>
            </a:r>
            <a:endParaRPr lang="en-US" altLang="en-US" sz="3000" dirty="0">
              <a:solidFill>
                <a:srgbClr val="000000"/>
              </a:solidFill>
              <a:latin typeface="Minion"/>
              <a:ea typeface="ＭＳ Ｐゴシック"/>
              <a:cs typeface="+mn-cs"/>
            </a:endParaRPr>
          </a:p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3000" dirty="0">
              <a:solidFill>
                <a:srgbClr val="000000"/>
              </a:solidFill>
              <a:latin typeface="Minion"/>
              <a:ea typeface="ＭＳ Ｐゴシック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57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650" y="2354761"/>
            <a:ext cx="6518275" cy="50958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3000" dirty="0">
                <a:solidFill>
                  <a:srgbClr val="000000"/>
                </a:solidFill>
                <a:latin typeface="Minion"/>
                <a:ea typeface="ＭＳ Ｐゴシック"/>
                <a:cs typeface="+mn-cs"/>
              </a:rPr>
              <a:t>Began September 2012 at the University of Nebraska-Lincoln (UNL)</a:t>
            </a:r>
          </a:p>
          <a:p>
            <a:pPr lvl="0" algn="l" rtl="0" fontAlgn="base">
              <a:spcBef>
                <a:spcPct val="20000"/>
              </a:spcBef>
              <a:spcAft>
                <a:spcPct val="0"/>
              </a:spcAft>
            </a:pPr>
            <a:endParaRPr lang="en-US" altLang="en-US" sz="3000" dirty="0">
              <a:solidFill>
                <a:srgbClr val="000000"/>
              </a:solidFill>
              <a:latin typeface="Minion"/>
              <a:ea typeface="ＭＳ Ｐゴシック"/>
              <a:cs typeface="+mn-cs"/>
            </a:endParaRPr>
          </a:p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3000" dirty="0">
                <a:solidFill>
                  <a:srgbClr val="000000"/>
                </a:solidFill>
                <a:latin typeface="Minion"/>
                <a:ea typeface="ＭＳ Ｐゴシック"/>
                <a:cs typeface="+mn-cs"/>
              </a:rPr>
              <a:t>Policy can be found online at: </a:t>
            </a:r>
            <a:r>
              <a:rPr lang="en-US" altLang="en-US" sz="3000" dirty="0">
                <a:solidFill>
                  <a:srgbClr val="000000"/>
                </a:solidFill>
                <a:latin typeface="Minion"/>
                <a:ea typeface="ＭＳ Ｐゴシック"/>
                <a:cs typeface="+mn-cs"/>
                <a:hlinkClick r:id="rId2"/>
              </a:rPr>
              <a:t>https://bf.unl.edu/policies/youth-activity-safety</a:t>
            </a:r>
            <a:endParaRPr lang="en-US" altLang="en-US" sz="3000" dirty="0">
              <a:solidFill>
                <a:srgbClr val="000000"/>
              </a:solidFill>
              <a:latin typeface="Minion"/>
              <a:ea typeface="ＭＳ Ｐゴシック"/>
              <a:cs typeface="+mn-cs"/>
            </a:endParaRPr>
          </a:p>
          <a:p>
            <a:pPr lvl="0" algn="l" rtl="0" fontAlgn="base">
              <a:spcBef>
                <a:spcPct val="20000"/>
              </a:spcBef>
              <a:spcAft>
                <a:spcPct val="0"/>
              </a:spcAft>
            </a:pPr>
            <a:endParaRPr lang="en-US" altLang="en-US" sz="2000" dirty="0">
              <a:solidFill>
                <a:srgbClr val="000000"/>
              </a:solidFill>
              <a:latin typeface="Minion"/>
              <a:ea typeface="ＭＳ Ｐゴシック"/>
              <a:cs typeface="+mn-cs"/>
            </a:endParaRPr>
          </a:p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3000" dirty="0">
                <a:solidFill>
                  <a:srgbClr val="000000"/>
                </a:solidFill>
                <a:latin typeface="Minion"/>
                <a:ea typeface="ＭＳ Ｐゴシック"/>
                <a:cs typeface="+mn-cs"/>
              </a:rPr>
              <a:t>Applies to all activities sponsored by Nebraska and all activities held on Nebraska property</a:t>
            </a:r>
          </a:p>
          <a:p>
            <a:pPr lvl="0" algn="l" rtl="0" fontAlgn="base">
              <a:spcBef>
                <a:spcPct val="20000"/>
              </a:spcBef>
              <a:spcAft>
                <a:spcPct val="0"/>
              </a:spcAft>
            </a:pPr>
            <a:endParaRPr lang="en-US" altLang="en-US" sz="3000" dirty="0">
              <a:solidFill>
                <a:srgbClr val="000000"/>
              </a:solidFill>
              <a:latin typeface="Minion"/>
              <a:ea typeface="ＭＳ Ｐゴシック"/>
              <a:cs typeface="+mn-cs"/>
            </a:endParaRPr>
          </a:p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3000" dirty="0">
                <a:solidFill>
                  <a:srgbClr val="000000"/>
                </a:solidFill>
                <a:latin typeface="Minion"/>
                <a:ea typeface="ＭＳ Ｐゴシック"/>
                <a:cs typeface="+mn-cs"/>
              </a:rPr>
              <a:t>New additions: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altLang="en-US" sz="2600" dirty="0">
                <a:solidFill>
                  <a:srgbClr val="000000"/>
                </a:solidFill>
                <a:latin typeface="Minion"/>
                <a:ea typeface="ＭＳ Ｐゴシック"/>
              </a:rPr>
              <a:t>Registration form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altLang="en-US" sz="2600" dirty="0">
                <a:solidFill>
                  <a:srgbClr val="000000"/>
                </a:solidFill>
                <a:latin typeface="Minion"/>
                <a:ea typeface="ＭＳ Ｐゴシック"/>
              </a:rPr>
              <a:t>Incident form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56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250" y="2099967"/>
            <a:ext cx="6518275" cy="50958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DEFINITIONS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 algn="l" rtl="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000" b="1" u="sng" dirty="0">
                <a:solidFill>
                  <a:srgbClr val="000000"/>
                </a:solidFill>
                <a:latin typeface="Minion"/>
                <a:ea typeface="ＭＳ Ｐゴシック"/>
                <a:cs typeface="+mn-cs"/>
              </a:rPr>
              <a:t>Youth</a:t>
            </a:r>
            <a:r>
              <a:rPr lang="en-US" altLang="en-US" sz="3000" dirty="0">
                <a:solidFill>
                  <a:srgbClr val="000000"/>
                </a:solidFill>
                <a:latin typeface="Minion"/>
                <a:ea typeface="ＭＳ Ｐゴシック"/>
                <a:cs typeface="+mn-cs"/>
              </a:rPr>
              <a:t> – </a:t>
            </a:r>
          </a:p>
          <a:p>
            <a:pPr lvl="0" algn="l" rtl="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000000"/>
                </a:solidFill>
                <a:latin typeface="Minion"/>
                <a:ea typeface="ＭＳ Ｐゴシック"/>
                <a:cs typeface="+mn-cs"/>
              </a:rPr>
              <a:t>Any person under the age of 19 excluding full- and part-time Nebraska students.</a:t>
            </a:r>
          </a:p>
          <a:p>
            <a:pPr lvl="0" algn="l" rtl="0" fontAlgn="base">
              <a:spcBef>
                <a:spcPct val="20000"/>
              </a:spcBef>
              <a:spcAft>
                <a:spcPct val="0"/>
              </a:spcAft>
            </a:pPr>
            <a:endParaRPr lang="en-US" altLang="en-US" sz="3200" dirty="0">
              <a:solidFill>
                <a:srgbClr val="000000"/>
              </a:solidFill>
              <a:latin typeface="Minion"/>
              <a:ea typeface="ＭＳ Ｐゴシック"/>
              <a:cs typeface="+mn-cs"/>
            </a:endParaRPr>
          </a:p>
          <a:p>
            <a:pPr lvl="0" algn="l" rt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b="1" u="sng" dirty="0">
                <a:solidFill>
                  <a:srgbClr val="000000"/>
                </a:solidFill>
                <a:latin typeface="Minion"/>
                <a:ea typeface="ＭＳ Ｐゴシック"/>
                <a:cs typeface="+mn-cs"/>
              </a:rPr>
              <a:t>Youth Activity</a:t>
            </a:r>
            <a:r>
              <a:rPr lang="en-US" sz="3000" dirty="0">
                <a:solidFill>
                  <a:srgbClr val="000000"/>
                </a:solidFill>
                <a:latin typeface="Minion"/>
                <a:ea typeface="ＭＳ Ｐゴシック"/>
                <a:cs typeface="+mn-cs"/>
              </a:rPr>
              <a:t> – </a:t>
            </a:r>
          </a:p>
          <a:p>
            <a:pPr lvl="0" algn="l" rt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dirty="0">
                <a:solidFill>
                  <a:srgbClr val="000000"/>
                </a:solidFill>
                <a:latin typeface="Minion"/>
                <a:ea typeface="ＭＳ Ｐゴシック"/>
                <a:cs typeface="+mn-cs"/>
              </a:rPr>
              <a:t>Any learning environment, activity, clinic, or conference sponsored by and/or held on property owned and/or controlled by the Nebraska that includes close interactions with youth, with or without parental supervision/oversight. This includes visits by youth staying overnight for University activities.</a:t>
            </a:r>
          </a:p>
          <a:p>
            <a:pPr lvl="0" algn="l" rtl="0" fontAlgn="base">
              <a:spcBef>
                <a:spcPct val="20000"/>
              </a:spcBef>
              <a:spcAft>
                <a:spcPct val="0"/>
              </a:spcAft>
            </a:pPr>
            <a:endParaRPr lang="en-US" altLang="en-US" sz="3200" dirty="0">
              <a:solidFill>
                <a:srgbClr val="000000"/>
              </a:solidFill>
              <a:latin typeface="Minion"/>
              <a:ea typeface="ＭＳ Ｐゴシック"/>
              <a:cs typeface="+mn-cs"/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29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2225675"/>
            <a:ext cx="6518275" cy="50958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DEFINITIONS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 algn="l" rt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b="1" u="sng" dirty="0">
                <a:solidFill>
                  <a:srgbClr val="000000"/>
                </a:solidFill>
                <a:latin typeface="Minion"/>
                <a:ea typeface="ＭＳ Ｐゴシック"/>
                <a:cs typeface="+mn-cs"/>
              </a:rPr>
              <a:t>Activity Worker</a:t>
            </a:r>
            <a:r>
              <a:rPr lang="en-US" sz="3000" dirty="0">
                <a:solidFill>
                  <a:srgbClr val="000000"/>
                </a:solidFill>
                <a:latin typeface="Minion"/>
                <a:ea typeface="ＭＳ Ｐゴシック"/>
                <a:cs typeface="+mn-cs"/>
              </a:rPr>
              <a:t> – </a:t>
            </a:r>
          </a:p>
          <a:p>
            <a:pPr lvl="0" algn="l" rt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dirty="0">
                <a:solidFill>
                  <a:srgbClr val="000000"/>
                </a:solidFill>
                <a:latin typeface="Minion"/>
                <a:ea typeface="ＭＳ Ｐゴシック"/>
                <a:cs typeface="+mn-cs"/>
              </a:rPr>
              <a:t>Includes directors, coaches, assistant coaches, trainers, student assistants, staff, faculty, counselors, chaperones, officials, referees or teachers and any other adult or student acting as a supervisor/mentor/worker in a paid, unpaid or volunteer status.</a:t>
            </a:r>
          </a:p>
          <a:p>
            <a:pPr lvl="0" algn="l" rt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sz="3000" dirty="0">
              <a:solidFill>
                <a:srgbClr val="000000"/>
              </a:solidFill>
              <a:latin typeface="Minion"/>
              <a:ea typeface="ＭＳ Ｐゴシック"/>
              <a:cs typeface="+mn-cs"/>
            </a:endParaRPr>
          </a:p>
          <a:p>
            <a:pPr lvl="0" algn="l" rt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b="1" u="sng" dirty="0">
                <a:solidFill>
                  <a:srgbClr val="000000"/>
                </a:solidFill>
                <a:latin typeface="Minion"/>
                <a:ea typeface="ＭＳ Ｐゴシック"/>
                <a:cs typeface="+mn-cs"/>
              </a:rPr>
              <a:t>Sponsoring Organization</a:t>
            </a:r>
            <a:r>
              <a:rPr lang="en-US" sz="3000" dirty="0">
                <a:solidFill>
                  <a:srgbClr val="000000"/>
                </a:solidFill>
                <a:latin typeface="Minion"/>
                <a:ea typeface="ＭＳ Ｐゴシック"/>
                <a:cs typeface="+mn-cs"/>
              </a:rPr>
              <a:t> - </a:t>
            </a:r>
          </a:p>
          <a:p>
            <a:pPr lvl="0" algn="l" rt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dirty="0">
                <a:solidFill>
                  <a:srgbClr val="000000"/>
                </a:solidFill>
                <a:latin typeface="Minion"/>
                <a:ea typeface="ＭＳ Ｐゴシック"/>
                <a:cs typeface="+mn-cs"/>
              </a:rPr>
              <a:t>Any person, business or organization supporting an event, activity or organization by providing financial support to the activity and accepting liability for such event, activity or organization.</a:t>
            </a:r>
          </a:p>
          <a:p>
            <a:pPr lvl="0" algn="l" rt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sz="3000" dirty="0">
              <a:solidFill>
                <a:srgbClr val="000000"/>
              </a:solidFill>
              <a:latin typeface="Minion"/>
              <a:ea typeface="ＭＳ Ｐゴシック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446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2099967"/>
            <a:ext cx="13241338" cy="50958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NEW REQUIREMENT EFFECTIVE FEBRUARY 1, 2015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 algn="l" rtl="0" fontAlgn="base">
              <a:spcBef>
                <a:spcPct val="20000"/>
              </a:spcBef>
              <a:spcAft>
                <a:spcPct val="0"/>
              </a:spcAft>
            </a:pPr>
            <a:endParaRPr lang="en-US" altLang="en-US" sz="3000" dirty="0">
              <a:solidFill>
                <a:srgbClr val="000000"/>
              </a:solidFill>
              <a:latin typeface="Minion"/>
              <a:ea typeface="ＭＳ Ｐゴシック"/>
              <a:cs typeface="+mn-cs"/>
            </a:endParaRPr>
          </a:p>
          <a:p>
            <a:pPr lvl="0" algn="l" rtl="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000000"/>
                </a:solidFill>
                <a:latin typeface="Minion"/>
                <a:ea typeface="ＭＳ Ｐゴシック"/>
                <a:cs typeface="+mn-cs"/>
              </a:rPr>
              <a:t>A Youth Activity Registration Form must be </a:t>
            </a:r>
            <a:r>
              <a:rPr lang="en-US" altLang="en-US" sz="3000" b="1" i="1" dirty="0">
                <a:solidFill>
                  <a:srgbClr val="000000"/>
                </a:solidFill>
                <a:latin typeface="Minion"/>
                <a:ea typeface="ＭＳ Ｐゴシック"/>
                <a:cs typeface="+mn-cs"/>
              </a:rPr>
              <a:t>completed and approved </a:t>
            </a:r>
            <a:r>
              <a:rPr lang="en-US" altLang="en-US" sz="3000" dirty="0">
                <a:solidFill>
                  <a:srgbClr val="000000"/>
                </a:solidFill>
                <a:latin typeface="Minion"/>
                <a:ea typeface="ＭＳ Ｐゴシック"/>
                <a:cs typeface="+mn-cs"/>
              </a:rPr>
              <a:t>prior to the Activity.  Failure to adhere to this new requirement will result in the Activity being canceled.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151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50" y="2225675"/>
            <a:ext cx="6518275" cy="50958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NEBRASKA ACTIVITIES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914400" lvl="1" indent="-4572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  <a:latin typeface="Minion"/>
                <a:ea typeface="ＭＳ Ｐゴシック"/>
              </a:rPr>
              <a:t>Must comply with this as well as all other Nebraska policies (i.e. weapons, drug &amp; alcohol)</a:t>
            </a:r>
          </a:p>
          <a:p>
            <a:pPr marL="914400" lvl="1" indent="-4572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800" dirty="0">
              <a:solidFill>
                <a:srgbClr val="000000"/>
              </a:solidFill>
              <a:latin typeface="Minion"/>
              <a:ea typeface="ＭＳ Ｐゴシック"/>
            </a:endParaRPr>
          </a:p>
          <a:p>
            <a:pPr marL="914400" lvl="1" indent="-4572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  <a:latin typeface="Minion"/>
                <a:ea typeface="ＭＳ Ｐゴシック"/>
              </a:rPr>
              <a:t>Each Activity Worker must receive a copy of the Activity Worker Guidelines</a:t>
            </a:r>
          </a:p>
          <a:p>
            <a:pPr marL="914400" lvl="1" indent="-4572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800" dirty="0">
              <a:solidFill>
                <a:srgbClr val="000000"/>
              </a:solidFill>
              <a:latin typeface="Minion"/>
              <a:ea typeface="ＭＳ Ｐゴシック"/>
            </a:endParaRPr>
          </a:p>
          <a:p>
            <a:pPr marL="914400" lvl="1" indent="-4572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  <a:latin typeface="Minion"/>
                <a:ea typeface="ＭＳ Ｐゴシック"/>
              </a:rPr>
              <a:t>Complete a check of the national sex offender registry for all individuals NOT on Nebraska payroll </a:t>
            </a:r>
          </a:p>
          <a:p>
            <a:pPr marL="1257300" lvl="2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  <a:latin typeface="Minion"/>
                <a:ea typeface="ＭＳ Ｐゴシック"/>
              </a:rPr>
              <a:t>UPD checks all Nebraska paid employees including student workers</a:t>
            </a:r>
          </a:p>
          <a:p>
            <a:pPr marL="1257300" lvl="2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800" dirty="0">
              <a:solidFill>
                <a:srgbClr val="000000"/>
              </a:solidFill>
              <a:latin typeface="Minion"/>
              <a:ea typeface="ＭＳ Ｐゴシック"/>
            </a:endParaRPr>
          </a:p>
          <a:p>
            <a:pPr marL="914400" lvl="1" indent="-4572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  <a:latin typeface="Minion"/>
                <a:ea typeface="ＭＳ Ｐゴシック"/>
              </a:rPr>
              <a:t>Ensure that Activity Workers do not have a criminal background that would disqualify them from participating in the Youth Activity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565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50" y="2099967"/>
            <a:ext cx="6781800" cy="58290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NON NEBRASKA ACTIVITIES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914400" lvl="1" indent="-4572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rgbClr val="000000"/>
                </a:solidFill>
                <a:latin typeface="Minion"/>
                <a:ea typeface="ＭＳ Ｐゴシック"/>
              </a:rPr>
              <a:t>May request a waiver from the policy</a:t>
            </a:r>
          </a:p>
          <a:p>
            <a:pPr marL="914400" lvl="1" indent="-4572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600" dirty="0">
              <a:solidFill>
                <a:srgbClr val="000000"/>
              </a:solidFill>
              <a:latin typeface="Minion"/>
              <a:ea typeface="ＭＳ Ｐゴシック"/>
            </a:endParaRPr>
          </a:p>
          <a:p>
            <a:pPr marL="914400" lvl="1" indent="-4572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rgbClr val="000000"/>
                </a:solidFill>
                <a:latin typeface="Minion"/>
                <a:ea typeface="ＭＳ Ｐゴシック"/>
              </a:rPr>
              <a:t>Guarantee distribution of policy and related forms to all Activity Workers</a:t>
            </a:r>
          </a:p>
          <a:p>
            <a:pPr marL="914400" lvl="1" indent="-4572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600" dirty="0">
              <a:solidFill>
                <a:srgbClr val="000000"/>
              </a:solidFill>
              <a:latin typeface="Minion"/>
              <a:ea typeface="ＭＳ Ｐゴシック"/>
            </a:endParaRPr>
          </a:p>
          <a:p>
            <a:pPr marL="914400" lvl="1" indent="-4572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rgbClr val="000000"/>
                </a:solidFill>
                <a:latin typeface="Minion"/>
                <a:ea typeface="ＭＳ Ｐゴシック"/>
              </a:rPr>
              <a:t>Verify each Activity Worker has been checked against the National Sex Offender Registry</a:t>
            </a:r>
          </a:p>
          <a:p>
            <a:pPr marL="914400" lvl="1" indent="-4572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600" dirty="0">
              <a:solidFill>
                <a:srgbClr val="000000"/>
              </a:solidFill>
              <a:latin typeface="Minion"/>
              <a:ea typeface="ＭＳ Ｐゴシック"/>
            </a:endParaRPr>
          </a:p>
          <a:p>
            <a:pPr marL="914400" lvl="1" indent="-4572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rgbClr val="000000"/>
                </a:solidFill>
                <a:latin typeface="Minion"/>
                <a:ea typeface="ＭＳ Ｐゴシック"/>
              </a:rPr>
              <a:t>Provide certificate of liability insurance at least 30 days in advance of Activity</a:t>
            </a:r>
          </a:p>
          <a:p>
            <a:pPr marL="914400" lvl="1" indent="-4572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600" dirty="0">
              <a:solidFill>
                <a:srgbClr val="000000"/>
              </a:solidFill>
              <a:latin typeface="Minion"/>
              <a:ea typeface="ＭＳ Ｐゴシック"/>
            </a:endParaRPr>
          </a:p>
          <a:p>
            <a:pPr marL="914400" lvl="1" indent="-4572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rgbClr val="000000"/>
                </a:solidFill>
                <a:latin typeface="Minion"/>
                <a:ea typeface="ＭＳ Ｐゴシック"/>
              </a:rPr>
              <a:t>Complete a contract for the Activity signed by the Vice Chancellor of Business and Finance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517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099967"/>
            <a:ext cx="9982200" cy="50958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RESPONSIBILITY FOR COMPLIANCE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3000" dirty="0">
                <a:solidFill>
                  <a:srgbClr val="000000"/>
                </a:solidFill>
                <a:latin typeface="Minion"/>
                <a:ea typeface="ＭＳ Ｐゴシック"/>
                <a:cs typeface="+mn-cs"/>
              </a:rPr>
              <a:t>Dean or Director has ultimate responsibility for compliance</a:t>
            </a:r>
          </a:p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altLang="en-US" sz="3000" dirty="0">
              <a:solidFill>
                <a:srgbClr val="000000"/>
              </a:solidFill>
              <a:latin typeface="Minion"/>
              <a:ea typeface="ＭＳ Ｐゴシック"/>
              <a:cs typeface="+mn-cs"/>
            </a:endParaRPr>
          </a:p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3000" dirty="0">
                <a:solidFill>
                  <a:srgbClr val="000000"/>
                </a:solidFill>
                <a:latin typeface="Minion"/>
                <a:ea typeface="ＭＳ Ｐゴシック"/>
                <a:cs typeface="+mn-cs"/>
              </a:rPr>
              <a:t>Activity Director</a:t>
            </a:r>
          </a:p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altLang="en-US" sz="3000" dirty="0">
              <a:solidFill>
                <a:srgbClr val="000000"/>
              </a:solidFill>
              <a:latin typeface="Minion"/>
              <a:ea typeface="ＭＳ Ｐゴシック"/>
              <a:cs typeface="+mn-cs"/>
            </a:endParaRPr>
          </a:p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3000" dirty="0">
                <a:solidFill>
                  <a:srgbClr val="000000"/>
                </a:solidFill>
                <a:latin typeface="Minion"/>
                <a:ea typeface="ＭＳ Ｐゴシック"/>
                <a:cs typeface="+mn-cs"/>
              </a:rPr>
              <a:t>Activity Workers</a:t>
            </a:r>
          </a:p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altLang="en-US" sz="3000" dirty="0">
              <a:solidFill>
                <a:srgbClr val="000000"/>
              </a:solidFill>
              <a:latin typeface="Minion"/>
              <a:ea typeface="ＭＳ Ｐゴシック"/>
              <a:cs typeface="+mn-cs"/>
            </a:endParaRPr>
          </a:p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3000" dirty="0">
                <a:solidFill>
                  <a:srgbClr val="000000"/>
                </a:solidFill>
                <a:latin typeface="Minion"/>
                <a:ea typeface="ＭＳ Ｐゴシック"/>
                <a:cs typeface="+mn-cs"/>
              </a:rPr>
              <a:t>All Nebraska Staff have a responsibility to speak up if there is an issue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971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099967"/>
            <a:ext cx="6518275" cy="50958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REGISTRATION FORM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en-US" sz="3000" dirty="0">
                <a:solidFill>
                  <a:srgbClr val="000000"/>
                </a:solidFill>
                <a:latin typeface="Minion"/>
                <a:ea typeface="ＭＳ Ｐゴシック"/>
                <a:cs typeface="+mn-cs"/>
              </a:rPr>
              <a:t>After review by Internal Audit it was recommended that a registration form be completed before each activity, to guarantee a centralized source of information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altLang="en-US" sz="3000" dirty="0">
              <a:solidFill>
                <a:srgbClr val="000000"/>
              </a:solidFill>
              <a:latin typeface="Minion"/>
              <a:ea typeface="ＭＳ Ｐゴシック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en-US" sz="3000" dirty="0">
                <a:solidFill>
                  <a:srgbClr val="000000"/>
                </a:solidFill>
                <a:latin typeface="Minion"/>
                <a:ea typeface="ＭＳ Ｐゴシック"/>
                <a:cs typeface="+mn-cs"/>
              </a:rPr>
              <a:t>Registration form must be signed by Dean and Director and VCBF prior to the start of the Activity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425290"/>
      </p:ext>
    </p:extLst>
  </p:cSld>
  <p:clrMapOvr>
    <a:masterClrMapping/>
  </p:clrMapOvr>
</p:sld>
</file>

<file path=ppt/theme/theme1.xml><?xml version="1.0" encoding="utf-8"?>
<a:theme xmlns:a="http://schemas.openxmlformats.org/drawingml/2006/main" name="Branded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F8BE712-EFD1-1C4A-AC2E-44954CEB48A0}" vid="{C586DFB8-125F-E143-A4FA-968441D3AF96}"/>
    </a:ext>
  </a:extLst>
</a:theme>
</file>

<file path=ppt/theme/theme2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F8BE712-EFD1-1C4A-AC2E-44954CEB48A0}" vid="{7945B25C-6370-634E-89DA-279329F6E610}"/>
    </a:ext>
  </a:extLst>
</a:theme>
</file>

<file path=ppt/theme/theme3.xml><?xml version="1.0" encoding="utf-8"?>
<a:theme xmlns:a="http://schemas.openxmlformats.org/drawingml/2006/main" name="Branded Sub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F8BE712-EFD1-1C4A-AC2E-44954CEB48A0}" vid="{3D4E8436-B2BA-384E-8CC0-1FCC5ED35355}"/>
    </a:ext>
  </a:extLst>
</a:theme>
</file>

<file path=ppt/theme/theme4.xml><?xml version="1.0" encoding="utf-8"?>
<a:theme xmlns:a="http://schemas.openxmlformats.org/drawingml/2006/main" name="Sub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F8BE712-EFD1-1C4A-AC2E-44954CEB48A0}" vid="{BA5F92C2-8A8A-9F42-AD70-47FE4F4E2076}"/>
    </a:ext>
  </a:extLst>
</a:theme>
</file>

<file path=ppt/theme/theme5.xml><?xml version="1.0" encoding="utf-8"?>
<a:theme xmlns:a="http://schemas.openxmlformats.org/drawingml/2006/main" name="Objec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F8BE712-EFD1-1C4A-AC2E-44954CEB48A0}" vid="{679F671C-F758-1F40-9892-B467DFB8E75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st xmlns="6c77b747-7a7d-4611-9468-78e93a835de2" xsi:nil="true"/>
    <lcf76f155ced4ddcb4097134ff3c332f xmlns="6c77b747-7a7d-4611-9468-78e93a835de2">
      <Terms xmlns="http://schemas.microsoft.com/office/infopath/2007/PartnerControls"/>
    </lcf76f155ced4ddcb4097134ff3c332f>
    <TaxCatchAll xmlns="1d373a9e-e717-4967-930a-d381e74ab03b" xsi:nil="true"/>
    <SharedWithUsers xmlns="1d373a9e-e717-4967-930a-d381e74ab03b">
      <UserInfo>
        <DisplayName>hramzah2@unl.edu</DisplayName>
        <AccountId>632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D62DE33F6FBB408FC031176989A1F2" ma:contentTypeVersion="19" ma:contentTypeDescription="Create a new document." ma:contentTypeScope="" ma:versionID="da745667011ff7610cdc6320f8e34852">
  <xsd:schema xmlns:xsd="http://www.w3.org/2001/XMLSchema" xmlns:xs="http://www.w3.org/2001/XMLSchema" xmlns:p="http://schemas.microsoft.com/office/2006/metadata/properties" xmlns:ns2="1d373a9e-e717-4967-930a-d381e74ab03b" xmlns:ns3="6c77b747-7a7d-4611-9468-78e93a835de2" targetNamespace="http://schemas.microsoft.com/office/2006/metadata/properties" ma:root="true" ma:fieldsID="eed240748a2cf3dcb06033dc5033159d" ns2:_="" ns3:_="">
    <xsd:import namespace="1d373a9e-e717-4967-930a-d381e74ab03b"/>
    <xsd:import namespace="6c77b747-7a7d-4611-9468-78e93a835de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OCR" minOccurs="0"/>
                <xsd:element ref="ns3:MediaServiceLocation" minOccurs="0"/>
                <xsd:element ref="ns3:Test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373a9e-e717-4967-930a-d381e74ab03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1d5099fe-e869-43dc-afc8-f32bbd4e7f8d}" ma:internalName="TaxCatchAll" ma:showField="CatchAllData" ma:web="1d373a9e-e717-4967-930a-d381e74ab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77b747-7a7d-4611-9468-78e93a835d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Test" ma:index="21" nillable="true" ma:displayName="Test" ma:format="Dropdown" ma:internalName="Test">
      <xsd:simpleType>
        <xsd:restriction base="dms:Text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b9e8d040-3cf8-41ce-a03b-17301c6837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3A18EB-6CFB-4CBD-A425-B06B5FCED836}">
  <ds:schemaRefs>
    <ds:schemaRef ds:uri="http://schemas.microsoft.com/office/2006/metadata/properties"/>
    <ds:schemaRef ds:uri="http://schemas.microsoft.com/office/infopath/2007/PartnerControls"/>
    <ds:schemaRef ds:uri="6c77b747-7a7d-4611-9468-78e93a835de2"/>
    <ds:schemaRef ds:uri="1d373a9e-e717-4967-930a-d381e74ab03b"/>
  </ds:schemaRefs>
</ds:datastoreItem>
</file>

<file path=customXml/itemProps2.xml><?xml version="1.0" encoding="utf-8"?>
<ds:datastoreItem xmlns:ds="http://schemas.openxmlformats.org/officeDocument/2006/customXml" ds:itemID="{D7F2D7C2-382C-4E88-AC3E-698A8EF8CE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84ED80-C5DE-40F5-B95A-1E6A66CABE67}"/>
</file>

<file path=docProps/app.xml><?xml version="1.0" encoding="utf-8"?>
<Properties xmlns="http://schemas.openxmlformats.org/officeDocument/2006/extended-properties" xmlns:vt="http://schemas.openxmlformats.org/officeDocument/2006/docPropsVTypes">
  <Template>1505.028 Toolbox PPT Template 4</Template>
  <TotalTime>26</TotalTime>
  <Words>510</Words>
  <Application>Microsoft Office PowerPoint</Application>
  <PresentationFormat>Custom</PresentationFormat>
  <Paragraphs>66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Branded Title Slide</vt:lpstr>
      <vt:lpstr>Title Slide</vt:lpstr>
      <vt:lpstr>Branded Subtitle</vt:lpstr>
      <vt:lpstr>Subtitle</vt:lpstr>
      <vt:lpstr>Objects</vt:lpstr>
      <vt:lpstr>YOUTH SAFETY POLICY</vt:lpstr>
      <vt:lpstr>OVERVIEW</vt:lpstr>
      <vt:lpstr>DEFINITIONS</vt:lpstr>
      <vt:lpstr>DEFINITIONS</vt:lpstr>
      <vt:lpstr>NEW REQUIREMENT EFFECTIVE FEBRUARY 1, 2015</vt:lpstr>
      <vt:lpstr>NEBRASKA ACTIVITIES</vt:lpstr>
      <vt:lpstr>NON NEBRASKA ACTIVITIES</vt:lpstr>
      <vt:lpstr>RESPONSIBILITY FOR COMPLIANCE</vt:lpstr>
      <vt:lpstr>REGISTRATION FORM</vt:lpstr>
      <vt:lpstr>INCIDENT FORM</vt:lpstr>
      <vt:lpstr>WHO TO CONTACT</vt:lpstr>
    </vt:vector>
  </TitlesOfParts>
  <Company>University of Nebraska-Lincoln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YOUTH SAFETY POLICY</dc:title>
  <dc:creator>Kendra Ellis</dc:creator>
  <cp:lastModifiedBy>Jordan Malone</cp:lastModifiedBy>
  <cp:revision>20</cp:revision>
  <dcterms:created xsi:type="dcterms:W3CDTF">2016-07-21T14:49:00Z</dcterms:created>
  <dcterms:modified xsi:type="dcterms:W3CDTF">2022-09-15T16:27:03Z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2015-09-10T00:00:00Z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2015-09-10T00:00:00Z</vt:filetime>
  </property>
  <property fmtid="{D5CDD505-2E9C-101B-9397-08002B2CF9AE}" pid="5" name="ContentTypeId">
    <vt:lpwstr>0x010100BAD62DE33F6FBB408FC031176989A1F2</vt:lpwstr>
  </property>
  <property fmtid="{D5CDD505-2E9C-101B-9397-08002B2CF9AE}" pid="6" name="MediaServiceImageTags">
    <vt:lpwstr/>
  </property>
</Properties>
</file>